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4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80.xml.rels" ContentType="application/vnd.openxmlformats-package.relationships+xml"/>
  <Override PartName="/ppt/slideMasters/_rels/slideMaster15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9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9.xml" ContentType="application/vnd.openxmlformats-officedocument.theme+xml"/>
  <Override PartName="/ppt/theme/theme61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18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79.xml" ContentType="application/vnd.openxmlformats-officedocument.theme+xml"/>
  <Override PartName="/ppt/theme/theme67.xml" ContentType="application/vnd.openxmlformats-officedocument.theme+xml"/>
  <Override PartName="/ppt/theme/theme30.xml" ContentType="application/vnd.openxmlformats-officedocument.theme+xml"/>
  <Override PartName="/ppt/theme/theme78.xml" ContentType="application/vnd.openxmlformats-officedocument.theme+xml"/>
  <Override PartName="/ppt/theme/theme77.xml" ContentType="application/vnd.openxmlformats-officedocument.theme+xml"/>
  <Override PartName="/ppt/theme/theme76.xml" ContentType="application/vnd.openxmlformats-officedocument.theme+xml"/>
  <Override PartName="/ppt/theme/theme75.xml" ContentType="application/vnd.openxmlformats-officedocument.theme+xml"/>
  <Override PartName="/ppt/theme/theme74.xml" ContentType="application/vnd.openxmlformats-officedocument.theme+xml"/>
  <Override PartName="/ppt/theme/theme73.xml" ContentType="application/vnd.openxmlformats-officedocument.theme+xml"/>
  <Override PartName="/ppt/theme/theme72.xml" ContentType="application/vnd.openxmlformats-officedocument.theme+xml"/>
  <Override PartName="/ppt/theme/theme71.xml" ContentType="application/vnd.openxmlformats-officedocument.theme+xml"/>
  <Override PartName="/ppt/theme/theme69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70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68.xml" ContentType="application/vnd.openxmlformats-officedocument.theme+xml"/>
  <Override PartName="/ppt/theme/theme29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80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27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3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svg" ContentType="image/svg"/>
  <Override PartName="/ppt/media/image7.png" ContentType="image/png"/>
  <Override PartName="/ppt/media/image11.png" ContentType="image/png"/>
  <Override PartName="/ppt/media/image2.png" ContentType="image/png"/>
  <Override PartName="/ppt/media/image1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8.png" ContentType="image/png"/>
  <Override PartName="/ppt/media/image12.png" ContentType="image/png"/>
  <Override PartName="/ppt/media/image3.png" ContentType="image/png"/>
  <Override PartName="/ppt/media/image9.png" ContentType="image/pn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4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9" r:id="rId37"/>
    <p:sldMasterId id="2147483721" r:id="rId38"/>
    <p:sldMasterId id="2147483723" r:id="rId39"/>
    <p:sldMasterId id="2147483725" r:id="rId40"/>
    <p:sldMasterId id="2147483727" r:id="rId41"/>
    <p:sldMasterId id="2147483729" r:id="rId42"/>
    <p:sldMasterId id="2147483731" r:id="rId43"/>
    <p:sldMasterId id="2147483733" r:id="rId44"/>
    <p:sldMasterId id="2147483735" r:id="rId45"/>
    <p:sldMasterId id="2147483737" r:id="rId46"/>
    <p:sldMasterId id="2147483739" r:id="rId47"/>
    <p:sldMasterId id="2147483741" r:id="rId48"/>
    <p:sldMasterId id="2147483743" r:id="rId49"/>
    <p:sldMasterId id="2147483745" r:id="rId50"/>
    <p:sldMasterId id="2147483747" r:id="rId51"/>
    <p:sldMasterId id="2147483749" r:id="rId52"/>
    <p:sldMasterId id="2147483751" r:id="rId53"/>
    <p:sldMasterId id="2147483753" r:id="rId54"/>
    <p:sldMasterId id="2147483755" r:id="rId55"/>
    <p:sldMasterId id="2147483757" r:id="rId56"/>
    <p:sldMasterId id="2147483759" r:id="rId57"/>
    <p:sldMasterId id="2147483761" r:id="rId58"/>
    <p:sldMasterId id="2147483763" r:id="rId59"/>
    <p:sldMasterId id="2147483765" r:id="rId60"/>
    <p:sldMasterId id="2147483767" r:id="rId61"/>
    <p:sldMasterId id="2147483769" r:id="rId62"/>
    <p:sldMasterId id="2147483771" r:id="rId63"/>
    <p:sldMasterId id="2147483773" r:id="rId64"/>
    <p:sldMasterId id="2147483775" r:id="rId65"/>
    <p:sldMasterId id="2147483777" r:id="rId66"/>
    <p:sldMasterId id="2147483779" r:id="rId67"/>
    <p:sldMasterId id="2147483781" r:id="rId68"/>
    <p:sldMasterId id="2147483783" r:id="rId69"/>
    <p:sldMasterId id="2147483785" r:id="rId70"/>
    <p:sldMasterId id="2147483787" r:id="rId71"/>
    <p:sldMasterId id="2147483789" r:id="rId72"/>
    <p:sldMasterId id="2147483791" r:id="rId73"/>
    <p:sldMasterId id="2147483793" r:id="rId74"/>
    <p:sldMasterId id="2147483795" r:id="rId75"/>
    <p:sldMasterId id="2147483797" r:id="rId76"/>
    <p:sldMasterId id="2147483799" r:id="rId77"/>
    <p:sldMasterId id="2147483801" r:id="rId78"/>
    <p:sldMasterId id="2147483803" r:id="rId79"/>
    <p:sldMasterId id="2147483805" r:id="rId80"/>
    <p:sldMasterId id="2147483807" r:id="rId81"/>
  </p:sldMasterIdLst>
  <p:sldIdLst>
    <p:sldId id="256" r:id="rId82"/>
    <p:sldId id="257" r:id="rId83"/>
    <p:sldId id="258" r:id="rId84"/>
    <p:sldId id="259" r:id="rId85"/>
    <p:sldId id="260" r:id="rId86"/>
    <p:sldId id="261" r:id="rId87"/>
    <p:sldId id="262" r:id="rId88"/>
    <p:sldId id="263" r:id="rId89"/>
    <p:sldId id="264" r:id="rId90"/>
    <p:sldId id="265" r:id="rId91"/>
    <p:sldId id="266" r:id="rId92"/>
    <p:sldId id="267" r:id="rId93"/>
    <p:sldId id="268" r:id="rId94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Master" Target="slideMasters/slideMaster80.xml"/><Relationship Id="rId82" Type="http://schemas.openxmlformats.org/officeDocument/2006/relationships/slide" Target="slides/slide1.xml"/><Relationship Id="rId83" Type="http://schemas.openxmlformats.org/officeDocument/2006/relationships/slide" Target="slides/slide2.xml"/><Relationship Id="rId84" Type="http://schemas.openxmlformats.org/officeDocument/2006/relationships/slide" Target="slides/slide3.xml"/><Relationship Id="rId85" Type="http://schemas.openxmlformats.org/officeDocument/2006/relationships/slide" Target="slides/slide4.xml"/><Relationship Id="rId86" Type="http://schemas.openxmlformats.org/officeDocument/2006/relationships/slide" Target="slides/slide5.xml"/><Relationship Id="rId87" Type="http://schemas.openxmlformats.org/officeDocument/2006/relationships/slide" Target="slides/slide6.xml"/><Relationship Id="rId88" Type="http://schemas.openxmlformats.org/officeDocument/2006/relationships/slide" Target="slides/slide7.xml"/><Relationship Id="rId89" Type="http://schemas.openxmlformats.org/officeDocument/2006/relationships/slide" Target="slides/slide8.xml"/><Relationship Id="rId90" Type="http://schemas.openxmlformats.org/officeDocument/2006/relationships/slide" Target="slides/slide9.xml"/><Relationship Id="rId91" Type="http://schemas.openxmlformats.org/officeDocument/2006/relationships/slide" Target="slides/slide10.xml"/><Relationship Id="rId92" Type="http://schemas.openxmlformats.org/officeDocument/2006/relationships/slide" Target="slides/slide11.xml"/><Relationship Id="rId93" Type="http://schemas.openxmlformats.org/officeDocument/2006/relationships/slide" Target="slides/slide12.xml"/><Relationship Id="rId94" Type="http://schemas.openxmlformats.org/officeDocument/2006/relationships/slide" Target="slides/slide13.xml"/><Relationship Id="rId9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0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7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38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9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0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1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2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3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4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5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6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47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8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9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0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1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2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3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4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5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6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7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58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9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1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2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3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4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5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6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7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8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69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0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1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2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3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4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5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6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7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8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9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0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.xml"/>
</Relationships>
</file>

<file path=ppt/slideMasters/_rels/slideMaster80.xml.rels><?xml version="1.0" encoding="UTF-8"?>
<Relationships xmlns="http://schemas.openxmlformats.org/package/2006/relationships"><Relationship Id="rId1" Type="http://schemas.openxmlformats.org/officeDocument/2006/relationships/theme" Target="../theme/theme8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81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ffffff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ffffff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0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" name="Скругленный прямоугольник 15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4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" name="Скругленный прямоугольник 15"/>
          <p:cNvSpPr/>
          <p:nvPr/>
        </p:nvSpPr>
        <p:spPr>
          <a:xfrm>
            <a:off x="6201360" y="10926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8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9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5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Рисунок 14" descr=""/>
          <p:cNvPicPr/>
          <p:nvPr/>
        </p:nvPicPr>
        <p:blipFill>
          <a:blip r:embed="rId3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1" name="Рисунок 15" descr=""/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52" name="Рисунок 2" descr=""/>
          <p:cNvPicPr/>
          <p:nvPr/>
        </p:nvPicPr>
        <p:blipFill>
          <a:blip r:embed="rId6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53" name="Рисунок 3" descr=""/>
          <p:cNvPicPr/>
          <p:nvPr/>
        </p:nvPicPr>
        <p:blipFill>
          <a:blip r:embed="rId7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8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5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7" name="Скругленный прямоугольник 15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8" name="Скругленный прямоугольник 1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9" name="Скругленный прямоугольник 17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62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3" name="Скругленный прямоугольник 15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4" name="Скругленный прямоугольник 6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65" name="Скругленный прямоугольник 14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5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6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70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1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2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5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75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6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77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5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80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1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2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8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85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6" name="Скругленный прямоугольник 3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87" name="Скругленный прямоугольник 4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5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8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5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92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3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4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5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6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97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00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1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2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3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4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05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5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0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108" name="Рисунок 2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109" name="Рисунок 3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7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12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3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4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5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6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17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20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1" name="Скругленный прямоугольник 3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2" name="Скругленный прямоугольник 4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3" name="Скругленный прямоугольник 9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4" name="Скругленный прямоугольник 10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25" name="Скругленный прямоугольник 11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2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2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30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1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2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3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36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7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8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9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42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3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4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5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4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48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49" name="Скругленный прямоугольник 5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0" name="Скругленный прямоугольник 6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1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56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7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8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59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0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2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3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6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66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7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8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69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0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2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3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5"/>
    <p:sldLayoutId id="2147483718" r:id="rId6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8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82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3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4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5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6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7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8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89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0" r:id="rId5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92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3" name="Скругленный прямоугольник 3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4" name="Скругленный прямоугольник 4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5" name="Скругленный прямоугольник 9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6" name="Скругленный прямоугольник 11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7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8" name="Скругленный прямоугольник 14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99" name="Скругленный прямоугольник 15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2" r:id="rId5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0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0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0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4" r:id="rId7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0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0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0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6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2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3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0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1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1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8" r:id="rId7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1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1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30" r:id="rId7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1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32" r:id="rId7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2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2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34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2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2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36" r:id="rId7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2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3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3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38" r:id="rId7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3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3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38" name="Скругленный прямоугольник 6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39" name="Скругленный прямоугольник 7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2" r:id="rId7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4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4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44" name="Скругленный прямоугольник 6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45" name="Скругленный прямоугольник 7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4" r:id="rId7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4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4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4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50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1" name="Скругленный прямоугольник 2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6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16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17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5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5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5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5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56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7" name="Скругленный прямоугольник 2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8" r:id="rId7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6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6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50" r:id="rId7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6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6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6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52" r:id="rId7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6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6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6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70" name="Скругленный прямоугольник 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1" name="Скругленный прямоугольник 7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2" name="Скругленный прямоугольник 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3" name="Скругленный прямоугольник 11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4" r:id="rId7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7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7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7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78" name="Скругленный прямоугольник 6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79" name="Скругленный прямоугольник 7"/>
          <p:cNvSpPr/>
          <p:nvPr/>
        </p:nvSpPr>
        <p:spPr>
          <a:xfrm>
            <a:off x="620136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0" name="Скругленный прямоугольник 8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1" name="Скругленный прямоугольник 11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6" r:id="rId7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8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8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8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86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7" name="Скругленный прямоугольник 2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8" name="Скругленный прямоугольник 9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89" name="Скругленный прямоугольник 10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8" r:id="rId7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29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29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294" name="Скругленный прямоугольник 1"/>
          <p:cNvSpPr/>
          <p:nvPr/>
        </p:nvSpPr>
        <p:spPr>
          <a:xfrm>
            <a:off x="442800" y="10890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5" name="Скругленный прямоугольник 2"/>
          <p:cNvSpPr/>
          <p:nvPr/>
        </p:nvSpPr>
        <p:spPr>
          <a:xfrm>
            <a:off x="6201360" y="109008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6" name="Скругленный прямоугольник 9"/>
          <p:cNvSpPr/>
          <p:nvPr/>
        </p:nvSpPr>
        <p:spPr>
          <a:xfrm>
            <a:off x="44280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97" name="Скругленный прямоугольник 10"/>
          <p:cNvSpPr/>
          <p:nvPr/>
        </p:nvSpPr>
        <p:spPr>
          <a:xfrm>
            <a:off x="6201360" y="3538800"/>
            <a:ext cx="5543280" cy="2231280"/>
          </a:xfrm>
          <a:prstGeom prst="roundRect">
            <a:avLst>
              <a:gd name="adj" fmla="val 9283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0" r:id="rId7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2" r:id="rId5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0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0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64" r:id="rId7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0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0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0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10" name="Скругленный прямоугольник 6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1" name="Скругленный прямоугольник 7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2" name="Скругленный прямоугольник 8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1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0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1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14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15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16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17" name="Скругленный прямоугольник 6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8" name="Скругленный прямоугольник 7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9" name="Скругленный прямоугольник 8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68" r:id="rId7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2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2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2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24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5" name="Скругленный прямоугольник 2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6" name="Скругленный прямоугольник 9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0" r:id="rId7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28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29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30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31" name="Скругленный прямоугольник 1"/>
          <p:cNvSpPr/>
          <p:nvPr/>
        </p:nvSpPr>
        <p:spPr>
          <a:xfrm>
            <a:off x="44280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2" name="Скругленный прямоугольник 2"/>
          <p:cNvSpPr/>
          <p:nvPr/>
        </p:nvSpPr>
        <p:spPr>
          <a:xfrm>
            <a:off x="8112240" y="1089000"/>
            <a:ext cx="363636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33" name="Скругленный прямоугольник 9"/>
          <p:cNvSpPr/>
          <p:nvPr/>
        </p:nvSpPr>
        <p:spPr>
          <a:xfrm>
            <a:off x="4295880" y="1089000"/>
            <a:ext cx="3599640" cy="4679280"/>
          </a:xfrm>
          <a:prstGeom prst="roundRect">
            <a:avLst>
              <a:gd name="adj" fmla="val 561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2" r:id="rId7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3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3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74" r:id="rId7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3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4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4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42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3" name="Скругленный прямоугольник 2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4" name="Скругленный прямоугольник 9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5" name="Скругленный прямоугольник 10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6" name="Скругленный прямоугольник 1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47" name="Скругленный прямоугольник 1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6" r:id="rId7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4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5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5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52" name="Скругленный прямоугольник 1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3" name="Скругленный прямоугольник 2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4" name="Скругленный прямоугольник 9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5" name="Скругленный прямоугольник 10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6" name="Скругленный прямоугольник 14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57" name="Скругленный прямоугольник 15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8" r:id="rId7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6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6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62" name="Скругленный прямоугольник 6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3" name="Скругленный прямоугольник 7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4" name="Скругленный прямоугольник 8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5" name="Скругленный прямоугольник 11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6" name="Скругленный прямоугольник 12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67" name="Скругленный прямоугольник 13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0" r:id="rId7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6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7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7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72" name="Скругленный прямоугольник 6"/>
          <p:cNvSpPr/>
          <p:nvPr/>
        </p:nvSpPr>
        <p:spPr>
          <a:xfrm>
            <a:off x="442800" y="10890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3" name="Скругленный прямоугольник 7"/>
          <p:cNvSpPr/>
          <p:nvPr/>
        </p:nvSpPr>
        <p:spPr>
          <a:xfrm>
            <a:off x="8112240" y="10890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4" name="Скругленный прямоугольник 8"/>
          <p:cNvSpPr/>
          <p:nvPr/>
        </p:nvSpPr>
        <p:spPr>
          <a:xfrm>
            <a:off x="4295880" y="10890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5" name="Скругленный прямоугольник 11"/>
          <p:cNvSpPr/>
          <p:nvPr/>
        </p:nvSpPr>
        <p:spPr>
          <a:xfrm>
            <a:off x="442800" y="3538800"/>
            <a:ext cx="3636360" cy="2231280"/>
          </a:xfrm>
          <a:prstGeom prst="roundRect">
            <a:avLst>
              <a:gd name="adj" fmla="val 9237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6" name="Скругленный прямоугольник 12"/>
          <p:cNvSpPr/>
          <p:nvPr/>
        </p:nvSpPr>
        <p:spPr>
          <a:xfrm>
            <a:off x="8112240" y="3538800"/>
            <a:ext cx="3636360" cy="2231280"/>
          </a:xfrm>
          <a:prstGeom prst="roundRect">
            <a:avLst>
              <a:gd name="adj" fmla="val 9315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77" name="Скругленный прямоугольник 13"/>
          <p:cNvSpPr/>
          <p:nvPr/>
        </p:nvSpPr>
        <p:spPr>
          <a:xfrm>
            <a:off x="4295880" y="3538800"/>
            <a:ext cx="3599640" cy="2231280"/>
          </a:xfrm>
          <a:prstGeom prst="roundRect">
            <a:avLst>
              <a:gd name="adj" fmla="val 9031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2" r:id="rId7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7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84" r:id="rId5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8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8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8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86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24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5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5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8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8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8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88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89" name="Скругленный прямоугольник 2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0" name="Скругленный прямоугольник 9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1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88" r:id="rId7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9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39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39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396" name="Скругленный прямоугольник 1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7" name="Скругленный прямоугольник 2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8" name="Скругленный прямоугольник 9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99" name="Скругленный прямоугольник 10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0" r:id="rId7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0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0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0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04" name="Скругленный прямоугольник 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5" name="Скругленный прямоугольник 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6" name="Скругленный прямоугольник 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07" name="Скругленный прямоугольник 1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7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0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10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11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12" name="Скругленный прямоугольник 6"/>
          <p:cNvSpPr/>
          <p:nvPr/>
        </p:nvSpPr>
        <p:spPr>
          <a:xfrm>
            <a:off x="44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3" name="Скругленный прямоугольник 7"/>
          <p:cNvSpPr/>
          <p:nvPr/>
        </p:nvSpPr>
        <p:spPr>
          <a:xfrm>
            <a:off x="332280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4" name="Скругленный прямоугольник 8"/>
          <p:cNvSpPr/>
          <p:nvPr/>
        </p:nvSpPr>
        <p:spPr>
          <a:xfrm>
            <a:off x="620388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15" name="Скругленный прямоугольник 11"/>
          <p:cNvSpPr/>
          <p:nvPr/>
        </p:nvSpPr>
        <p:spPr>
          <a:xfrm>
            <a:off x="9085320" y="1089000"/>
            <a:ext cx="2664720" cy="4679280"/>
          </a:xfrm>
          <a:prstGeom prst="roundRect">
            <a:avLst>
              <a:gd name="adj" fmla="val 7560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4" r:id="rId7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1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1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1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96" r:id="rId7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2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23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24" name="Скругленный прямоугольник 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5" name="Скругленный прямоугольник 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6" name="Скругленный прямоугольник 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7" name="Скругленный прямоугольник 11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8" name="Скругленный прямоугольник 12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29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0" name="Скругленный прямоугольник 18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1" name="Скругленный прямоугольник 19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8" r:id="rId7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33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34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35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36" name="Скругленный прямоугольник 6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7" name="Скругленный прямоугольник 7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8" name="Скругленный прямоугольник 8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39" name="Скругленный прямоугольник 11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0" name="Скругленный прямоугольник 12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1" name="Скругленный прямоугольник 13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2" name="Скругленный прямоугольник 18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3" name="Скругленный прямоугольник 19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0" r:id="rId7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4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46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47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48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49" name="Скругленный прямоугольник 2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0" name="Скругленный прямоугольник 9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1" name="Скругленный прямоугольник 10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2" name="Скругленный прямоугольник 14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3" name="Скругленный прямоугольник 15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4" name="Скругленный прямоугольник 16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55" name="Скругленный прямоугольник 17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>
            <a:noFill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2" r:id="rId7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b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57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pic>
        <p:nvPicPr>
          <p:cNvPr id="458" name="Рисунок 4" descr=""/>
          <p:cNvPicPr/>
          <p:nvPr/>
        </p:nvPicPr>
        <p:blipFill>
          <a:blip r:embed="rId5"/>
          <a:stretch/>
        </p:blipFill>
        <p:spPr>
          <a:xfrm>
            <a:off x="442800" y="6222240"/>
            <a:ext cx="127080" cy="193680"/>
          </a:xfrm>
          <a:prstGeom prst="rect">
            <a:avLst/>
          </a:prstGeom>
          <a:ln w="0">
            <a:noFill/>
          </a:ln>
        </p:spPr>
      </p:pic>
      <p:pic>
        <p:nvPicPr>
          <p:cNvPr id="459" name="Рисунок 5" descr=""/>
          <p:cNvPicPr/>
          <p:nvPr/>
        </p:nvPicPr>
        <p:blipFill>
          <a:blip r:embed="rId6"/>
          <a:stretch/>
        </p:blipFill>
        <p:spPr>
          <a:xfrm>
            <a:off x="10409760" y="6229440"/>
            <a:ext cx="1339560" cy="179280"/>
          </a:xfrm>
          <a:prstGeom prst="rect">
            <a:avLst/>
          </a:prstGeom>
          <a:ln w="0">
            <a:noFill/>
          </a:ln>
        </p:spPr>
      </p:pic>
      <p:sp>
        <p:nvSpPr>
          <p:cNvPr id="460" name="Скругленный прямоугольник 1"/>
          <p:cNvSpPr/>
          <p:nvPr/>
        </p:nvSpPr>
        <p:spPr>
          <a:xfrm>
            <a:off x="44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1" name="Скругленный прямоугольник 2"/>
          <p:cNvSpPr/>
          <p:nvPr/>
        </p:nvSpPr>
        <p:spPr>
          <a:xfrm>
            <a:off x="332388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2" name="Скругленный прямоугольник 9"/>
          <p:cNvSpPr/>
          <p:nvPr/>
        </p:nvSpPr>
        <p:spPr>
          <a:xfrm>
            <a:off x="620280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3" name="Скругленный прямоугольник 10"/>
          <p:cNvSpPr/>
          <p:nvPr/>
        </p:nvSpPr>
        <p:spPr>
          <a:xfrm>
            <a:off x="9084960" y="10890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4" name="Скругленный прямоугольник 14"/>
          <p:cNvSpPr/>
          <p:nvPr/>
        </p:nvSpPr>
        <p:spPr>
          <a:xfrm>
            <a:off x="44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5" name="Скругленный прямоугольник 15"/>
          <p:cNvSpPr/>
          <p:nvPr/>
        </p:nvSpPr>
        <p:spPr>
          <a:xfrm>
            <a:off x="332388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6" name="Скругленный прямоугольник 16"/>
          <p:cNvSpPr/>
          <p:nvPr/>
        </p:nvSpPr>
        <p:spPr>
          <a:xfrm>
            <a:off x="620280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67" name="Скругленный прямоугольник 17"/>
          <p:cNvSpPr/>
          <p:nvPr/>
        </p:nvSpPr>
        <p:spPr>
          <a:xfrm>
            <a:off x="9084960" y="3538800"/>
            <a:ext cx="2663280" cy="2231280"/>
          </a:xfrm>
          <a:prstGeom prst="roundRect">
            <a:avLst>
              <a:gd name="adj" fmla="val 8982"/>
            </a:avLst>
          </a:prstGeom>
          <a:noFill/>
          <a:ln w="12700">
            <a:solidFill>
              <a:srgbClr val="ffffff"/>
            </a:solidFill>
            <a:round/>
          </a:ln>
          <a:effectLst>
            <a:outerShdw algn="tl" blurRad="254160" dir="2700000" dist="100805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4" r:id="rId7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6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806" r:id="rId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29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  <p:sp>
        <p:nvSpPr>
          <p:cNvPr id="30" name="Скругленный прямоугольник 1"/>
          <p:cNvSpPr/>
          <p:nvPr/>
        </p:nvSpPr>
        <p:spPr>
          <a:xfrm>
            <a:off x="44280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1" name="Скругленный прямоугольник 13"/>
          <p:cNvSpPr/>
          <p:nvPr/>
        </p:nvSpPr>
        <p:spPr>
          <a:xfrm>
            <a:off x="6203880" y="1089000"/>
            <a:ext cx="5544360" cy="4679280"/>
          </a:xfrm>
          <a:prstGeom prst="roundRect">
            <a:avLst>
              <a:gd name="adj" fmla="val 4304"/>
            </a:avLst>
          </a:prstGeom>
          <a:noFill/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8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471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808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Рисунок 14" descr=""/>
          <p:cNvPicPr/>
          <p:nvPr/>
        </p:nvPicPr>
        <p:blipFill>
          <a:blip r:embed="rId2"/>
          <a:stretch/>
        </p:blipFill>
        <p:spPr>
          <a:xfrm>
            <a:off x="10409760" y="6229440"/>
            <a:ext cx="1338480" cy="179280"/>
          </a:xfrm>
          <a:prstGeom prst="rect">
            <a:avLst/>
          </a:prstGeom>
          <a:ln w="0">
            <a:noFill/>
          </a:ln>
        </p:spPr>
      </p:pic>
      <p:pic>
        <p:nvPicPr>
          <p:cNvPr id="35" name="Рисунок 15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442800" y="6222240"/>
            <a:ext cx="126720" cy="1936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616680" y="1920600"/>
            <a:ext cx="6252120" cy="81288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rgbClr val="ffffff"/>
                </a:solidFill>
                <a:latin typeface="CoFo Sans Medium"/>
                <a:ea typeface="CoFo Sans Medium"/>
              </a:rPr>
              <a:t>Разработка модели прогнозирования объема тендера на арматуру</a:t>
            </a:r>
            <a:br>
              <a:rPr sz="2400"/>
            </a:b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3" name="Заголовок 1"/>
          <p:cNvSpPr/>
          <p:nvPr/>
        </p:nvSpPr>
        <p:spPr>
          <a:xfrm>
            <a:off x="616680" y="6179040"/>
            <a:ext cx="3407400" cy="3175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412920">
              <a:lnSpc>
                <a:spcPct val="9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oFo Sans (Основной текст)"/>
                <a:ea typeface="CoFo Sans Medium"/>
              </a:rPr>
              <a:t>Грибов Виталий ИСП-23В</a:t>
            </a:r>
            <a:endParaRPr b="0" lang="ru-RU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Модель №2 </a:t>
            </a:r>
            <a:r>
              <a:rPr b="1" lang="en-US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Линейная Регрессия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6" name="" descr=""/>
          <p:cNvPicPr/>
          <p:nvPr/>
        </p:nvPicPr>
        <p:blipFill>
          <a:blip r:embed="rId1"/>
          <a:stretch/>
        </p:blipFill>
        <p:spPr>
          <a:xfrm>
            <a:off x="3047760" y="1440000"/>
            <a:ext cx="6096240" cy="4768560"/>
          </a:xfrm>
          <a:prstGeom prst="rect">
            <a:avLst/>
          </a:prstGeom>
          <a:ln w="0">
            <a:noFill/>
          </a:ln>
        </p:spPr>
      </p:pic>
      <p:sp>
        <p:nvSpPr>
          <p:cNvPr id="517" name=""/>
          <p:cNvSpPr txBox="1"/>
          <p:nvPr/>
        </p:nvSpPr>
        <p:spPr>
          <a:xfrm>
            <a:off x="360000" y="2700000"/>
            <a:ext cx="1980000" cy="252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2400" spc="-1" strike="noStrike">
                <a:solidFill>
                  <a:srgbClr val="000000"/>
                </a:solidFill>
                <a:latin typeface="Arial"/>
              </a:rPr>
              <a:t>R²: -0.3821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Arial"/>
              </a:rPr>
              <a:t>MSE: 17716335.86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Arial"/>
              </a:rPr>
              <a:t>MAE: 2353.07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cover dir="l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660600" y="31572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Модель №2</a:t>
            </a:r>
            <a:r>
              <a:rPr b="1" lang="en-US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 CatBoost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9" name="Рисунок 2" descr=""/>
          <p:cNvPicPr/>
          <p:nvPr/>
        </p:nvPicPr>
        <p:blipFill>
          <a:blip r:embed="rId1"/>
          <a:stretch/>
        </p:blipFill>
        <p:spPr>
          <a:xfrm>
            <a:off x="3240000" y="2126520"/>
            <a:ext cx="8370360" cy="3816360"/>
          </a:xfrm>
          <a:prstGeom prst="rect">
            <a:avLst/>
          </a:prstGeom>
          <a:ln w="0">
            <a:noFill/>
          </a:ln>
        </p:spPr>
      </p:pic>
      <p:sp>
        <p:nvSpPr>
          <p:cNvPr id="520" name=""/>
          <p:cNvSpPr txBox="1"/>
          <p:nvPr/>
        </p:nvSpPr>
        <p:spPr>
          <a:xfrm>
            <a:off x="360000" y="1508760"/>
            <a:ext cx="2160000" cy="425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Оценка на тестовой выборке: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 </a:t>
            </a:r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MAE: 2730.68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 </a:t>
            </a:r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RMSE: 3424.48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 </a:t>
            </a:r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R²: 0.8187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transition spd="med">
    <p:pull dir="l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488520" y="54288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Вывод</a:t>
            </a:r>
            <a:r>
              <a:rPr b="0" lang="ru-RU" sz="4000" spc="-1" strike="noStrike">
                <a:solidFill>
                  <a:srgbClr val="000000"/>
                </a:solidFill>
                <a:latin typeface="CoFo Sans"/>
                <a:ea typeface="CoFo Sans Medium"/>
              </a:rPr>
              <a:t>: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Прямоугольник: скругленные углы 7"/>
          <p:cNvSpPr/>
          <p:nvPr/>
        </p:nvSpPr>
        <p:spPr>
          <a:xfrm>
            <a:off x="488520" y="2583720"/>
            <a:ext cx="5171040" cy="16894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Модель №</a:t>
            </a:r>
            <a:r>
              <a:rPr b="1" lang="en-US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2</a:t>
            </a: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 </a:t>
            </a:r>
            <a:r>
              <a:rPr b="1" lang="en-US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CatBoost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 </a:t>
            </a: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самая точная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endParaRPr b="0" lang="ru-RU" sz="2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23" name="Рисунок 1" descr=""/>
          <p:cNvPicPr/>
          <p:nvPr/>
        </p:nvPicPr>
        <p:blipFill>
          <a:blip r:embed="rId1"/>
          <a:stretch/>
        </p:blipFill>
        <p:spPr>
          <a:xfrm>
            <a:off x="6480000" y="1976400"/>
            <a:ext cx="5139720" cy="32432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Прямоугольник: скругленные углы 2"/>
          <p:cNvSpPr/>
          <p:nvPr/>
        </p:nvSpPr>
        <p:spPr>
          <a:xfrm>
            <a:off x="250920" y="232920"/>
            <a:ext cx="2563200" cy="10569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99ef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en-US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772920" y="601560"/>
            <a:ext cx="1519560" cy="32004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0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Пример</a:t>
            </a:r>
            <a:r>
              <a:rPr b="1" lang="ru-RU" sz="20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 </a:t>
            </a:r>
            <a:r>
              <a:rPr b="1" lang="ru-RU" sz="2000" spc="-1" strike="noStrike">
                <a:solidFill>
                  <a:schemeClr val="dk1"/>
                </a:solidFill>
                <a:latin typeface="CoFo Sans Medium"/>
                <a:ea typeface="CoFo Sans Medium"/>
              </a:rPr>
              <a:t>ПО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6" name="Рисунок 4" descr=""/>
          <p:cNvPicPr/>
          <p:nvPr/>
        </p:nvPicPr>
        <p:blipFill>
          <a:blip r:embed="rId1"/>
          <a:stretch/>
        </p:blipFill>
        <p:spPr>
          <a:xfrm>
            <a:off x="1443240" y="1748160"/>
            <a:ext cx="9480600" cy="488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Блок-схема: завершение 1"/>
          <p:cNvSpPr/>
          <p:nvPr/>
        </p:nvSpPr>
        <p:spPr>
          <a:xfrm>
            <a:off x="3898800" y="360000"/>
            <a:ext cx="4200840" cy="111996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600" spc="-1" strike="noStrike">
                <a:solidFill>
                  <a:srgbClr val="fefffe"/>
                </a:solidFill>
                <a:latin typeface="CoFo Sans"/>
                <a:ea typeface="CoFo Sans"/>
              </a:rPr>
              <a:t>Над Проектом Работали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5" name="Блок-схема: завершение 2"/>
          <p:cNvSpPr/>
          <p:nvPr/>
        </p:nvSpPr>
        <p:spPr>
          <a:xfrm>
            <a:off x="658800" y="2520000"/>
            <a:ext cx="4200840" cy="51732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Грибов Виталий 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6" name="Блок-схема: завершение 3"/>
          <p:cNvSpPr/>
          <p:nvPr/>
        </p:nvSpPr>
        <p:spPr>
          <a:xfrm>
            <a:off x="7318800" y="2542680"/>
            <a:ext cx="4200840" cy="51732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Маян Нурмухамед 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7" name="Блок-схема: завершение 4"/>
          <p:cNvSpPr/>
          <p:nvPr/>
        </p:nvSpPr>
        <p:spPr>
          <a:xfrm>
            <a:off x="3960000" y="4500000"/>
            <a:ext cx="4200840" cy="51732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Полуэктов Роман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push dir="u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Прямоугольник 13"/>
          <p:cNvSpPr/>
          <p:nvPr/>
        </p:nvSpPr>
        <p:spPr>
          <a:xfrm>
            <a:off x="0" y="902520"/>
            <a:ext cx="12072960" cy="5058720"/>
          </a:xfrm>
          <a:prstGeom prst="rect">
            <a:avLst/>
          </a:prstGeom>
          <a:solidFill>
            <a:srgbClr val="ffffff"/>
          </a:solidFill>
          <a:ln w="25400">
            <a:solidFill>
              <a:srgbClr val="fefffe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endParaRPr b="0" lang="ru-RU" sz="2400" spc="-1" strike="noStrike">
              <a:solidFill>
                <a:srgbClr val="7f7f7f"/>
              </a:solidFill>
              <a:latin typeface="CoFo Sans"/>
              <a:ea typeface="CoFo Sans"/>
            </a:endParaRPr>
          </a:p>
        </p:txBody>
      </p:sp>
      <p:sp>
        <p:nvSpPr>
          <p:cNvPr id="479" name="Прямоугольник: скругленные углы 1"/>
          <p:cNvSpPr/>
          <p:nvPr/>
        </p:nvSpPr>
        <p:spPr>
          <a:xfrm>
            <a:off x="480240" y="2174040"/>
            <a:ext cx="6625080" cy="20264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5400">
            <a:solidFill>
              <a:srgbClr val="499ef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marL="514440" indent="-514440" algn="just" defTabSz="914400">
              <a:lnSpc>
                <a:spcPct val="100000"/>
              </a:lnSpc>
              <a:buClr>
                <a:srgbClr val="000000"/>
              </a:buClr>
              <a:buFont typeface="CoFo Sans"/>
              <a:buAutoNum type="arabicPeriod"/>
            </a:pPr>
            <a:r>
              <a:rPr b="1" lang="ru-RU" sz="2400" spc="-1" strike="noStrike">
                <a:solidFill>
                  <a:schemeClr val="accent6"/>
                </a:solidFill>
                <a:latin typeface="CoFo Sans"/>
                <a:ea typeface="CoFo Sans"/>
              </a:rPr>
              <a:t>Шаги выполнения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algn="just" defTabSz="914400">
              <a:lnSpc>
                <a:spcPct val="100000"/>
              </a:lnSpc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algn="just" defTabSz="914400">
              <a:lnSpc>
                <a:spcPct val="100000"/>
              </a:lnSpc>
              <a:buClr>
                <a:srgbClr val="000000"/>
              </a:buClr>
              <a:buFont typeface="CoFo Sans"/>
              <a:buAutoNum type="arabicPeriod"/>
            </a:pPr>
            <a:r>
              <a:rPr b="1" lang="ru-RU" sz="2400" spc="-1" strike="noStrike">
                <a:solidFill>
                  <a:schemeClr val="accent6"/>
                </a:solidFill>
                <a:latin typeface="CoFo Sans"/>
                <a:ea typeface="CoFo Sans"/>
              </a:rPr>
              <a:t>Процесс выполнения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algn="just" defTabSz="914400">
              <a:lnSpc>
                <a:spcPct val="100000"/>
              </a:lnSpc>
            </a:pP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marL="514440" indent="-514440" algn="just" defTabSz="914400">
              <a:lnSpc>
                <a:spcPct val="100000"/>
              </a:lnSpc>
              <a:buClr>
                <a:srgbClr val="000000"/>
              </a:buClr>
              <a:buFont typeface="CoFo Sans"/>
              <a:buAutoNum type="arabicPeriod"/>
            </a:pPr>
            <a:r>
              <a:rPr b="1" lang="ru-RU" sz="2400" spc="-1" strike="noStrike">
                <a:solidFill>
                  <a:schemeClr val="accent6"/>
                </a:solidFill>
                <a:latin typeface="CoFo Sans"/>
                <a:ea typeface="CoFo Sans"/>
              </a:rPr>
              <a:t>Результат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Блок-схема: завершение 9"/>
          <p:cNvSpPr/>
          <p:nvPr/>
        </p:nvSpPr>
        <p:spPr>
          <a:xfrm>
            <a:off x="480240" y="498240"/>
            <a:ext cx="4200840" cy="51732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Содержание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med">
    <p:pull dir="l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Прямоугольник: скругленные углы 4"/>
          <p:cNvSpPr/>
          <p:nvPr/>
        </p:nvSpPr>
        <p:spPr>
          <a:xfrm>
            <a:off x="2031840" y="3043440"/>
            <a:ext cx="8127360" cy="175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ru-RU" sz="2400" spc="-1" strike="noStrike">
                <a:solidFill>
                  <a:srgbClr val="fefffe"/>
                </a:solidFill>
                <a:latin typeface="CoFo Sans"/>
                <a:ea typeface="CoFo Sans"/>
              </a:rPr>
              <a:t>Разработка модели, которая на основе исторических данных предсказывает оптимальный объем тендера на неделю T.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ru-RU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2" name="TextBox 19"/>
          <p:cNvSpPr/>
          <p:nvPr/>
        </p:nvSpPr>
        <p:spPr>
          <a:xfrm>
            <a:off x="537120" y="1688040"/>
            <a:ext cx="6096240" cy="6382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ru-RU" sz="2400" spc="-1" strike="noStrike">
                <a:solidFill>
                  <a:schemeClr val="accent6"/>
                </a:solidFill>
                <a:latin typeface="CoFo Sans"/>
                <a:ea typeface="CoFo Sans"/>
              </a:rPr>
              <a:t>Цель работы</a:t>
            </a:r>
            <a:r>
              <a:rPr b="1" lang="ru-RU" sz="3600" spc="-1" strike="noStrike">
                <a:solidFill>
                  <a:schemeClr val="accent6"/>
                </a:solidFill>
                <a:latin typeface="CoFo Sans"/>
                <a:ea typeface="CoFo Sans"/>
              </a:rPr>
              <a:t>: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TextBox 1"/>
          <p:cNvSpPr/>
          <p:nvPr/>
        </p:nvSpPr>
        <p:spPr>
          <a:xfrm>
            <a:off x="537120" y="568800"/>
            <a:ext cx="6096240" cy="45540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ru-RU" sz="2400" spc="-1" strike="noStrike">
                <a:solidFill>
                  <a:schemeClr val="accent6"/>
                </a:solidFill>
                <a:latin typeface="CoFo Sans"/>
                <a:ea typeface="CoFo Sans"/>
              </a:rPr>
              <a:t>Постановка задачи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442800" y="44136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ru-RU" sz="2400" spc="-1" strike="noStrike">
                <a:solidFill>
                  <a:srgbClr val="000000"/>
                </a:solidFill>
                <a:latin typeface="CoFo Sans Medium"/>
                <a:ea typeface="CoFo Sans Medium"/>
              </a:rPr>
              <a:t>Выполнение работы: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Скругленный прямоугольник 44"/>
          <p:cNvSpPr/>
          <p:nvPr/>
        </p:nvSpPr>
        <p:spPr>
          <a:xfrm>
            <a:off x="9407160" y="4563000"/>
            <a:ext cx="2479680" cy="507600"/>
          </a:xfrm>
          <a:prstGeom prst="roundRect">
            <a:avLst>
              <a:gd name="adj" fmla="val 46280"/>
            </a:avLst>
          </a:prstGeom>
          <a:solidFill>
            <a:srgbClr val="ffffff"/>
          </a:solidFill>
          <a:ln w="12700">
            <a:solidFill>
              <a:srgbClr val="007dff"/>
            </a:solidFill>
            <a:prstDash val="dash"/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endParaRPr b="0" lang="ru-RU" sz="1600" spc="-1" strike="noStrike">
              <a:solidFill>
                <a:srgbClr val="ffffff"/>
              </a:solidFill>
              <a:latin typeface="CoFo Sans"/>
              <a:ea typeface="CoFo Sans"/>
            </a:endParaRPr>
          </a:p>
        </p:txBody>
      </p:sp>
      <p:sp>
        <p:nvSpPr>
          <p:cNvPr id="486" name="TextBox 45"/>
          <p:cNvSpPr/>
          <p:nvPr/>
        </p:nvSpPr>
        <p:spPr>
          <a:xfrm>
            <a:off x="9627120" y="467424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00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TextBox 46"/>
          <p:cNvSpPr/>
          <p:nvPr/>
        </p:nvSpPr>
        <p:spPr>
          <a:xfrm>
            <a:off x="9842040" y="4701960"/>
            <a:ext cx="1702080" cy="2743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spAutoFit/>
          </a:bodyPr>
          <a:p>
            <a:pPr algn="ctr" defTabSz="825480">
              <a:lnSpc>
                <a:spcPct val="90000"/>
              </a:lnSpc>
              <a:tabLst>
                <a:tab algn="l" pos="0"/>
              </a:tabLst>
            </a:pPr>
            <a:r>
              <a:rPr b="1" lang="ru-RU" sz="2000" spc="-1" strike="noStrike">
                <a:solidFill>
                  <a:schemeClr val="accent6"/>
                </a:solidFill>
                <a:latin typeface="CoFo Sans"/>
                <a:ea typeface="CoFo Sans"/>
              </a:rPr>
              <a:t>Результат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Скругленный прямоугольник 2"/>
          <p:cNvSpPr/>
          <p:nvPr/>
        </p:nvSpPr>
        <p:spPr>
          <a:xfrm>
            <a:off x="442800" y="140976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Поиск и обработка данных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</a:pP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TextBox 3"/>
          <p:cNvSpPr/>
          <p:nvPr/>
        </p:nvSpPr>
        <p:spPr>
          <a:xfrm>
            <a:off x="594000" y="262152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1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Скругленный прямоугольник 5"/>
          <p:cNvSpPr/>
          <p:nvPr/>
        </p:nvSpPr>
        <p:spPr>
          <a:xfrm>
            <a:off x="3376080" y="140580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Выбор моделей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</a:pP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TextBox 6"/>
          <p:cNvSpPr/>
          <p:nvPr/>
        </p:nvSpPr>
        <p:spPr>
          <a:xfrm>
            <a:off x="3527280" y="262764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2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Скругленный прямоугольник 8"/>
          <p:cNvSpPr/>
          <p:nvPr/>
        </p:nvSpPr>
        <p:spPr>
          <a:xfrm>
            <a:off x="6309000" y="140580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Обучение и тестирование моделей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</a:pP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TextBox 9"/>
          <p:cNvSpPr/>
          <p:nvPr/>
        </p:nvSpPr>
        <p:spPr>
          <a:xfrm>
            <a:off x="6460200" y="260856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3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Скругленный прямоугольник 11"/>
          <p:cNvSpPr/>
          <p:nvPr/>
        </p:nvSpPr>
        <p:spPr>
          <a:xfrm>
            <a:off x="9242280" y="140580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Проверка качества предсказаний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</a:pP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TextBox 12"/>
          <p:cNvSpPr/>
          <p:nvPr/>
        </p:nvSpPr>
        <p:spPr>
          <a:xfrm>
            <a:off x="9371160" y="257004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4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496" name="Прямая со стрелкой 47"/>
          <p:cNvCxnSpPr>
            <a:stCxn id="488" idx="3"/>
            <a:endCxn id="490" idx="1"/>
          </p:cNvCxnSpPr>
          <p:nvPr/>
        </p:nvCxnSpPr>
        <p:spPr>
          <a:xfrm flipV="1">
            <a:off x="3252240" y="2220840"/>
            <a:ext cx="124200" cy="4320"/>
          </a:xfrm>
          <a:prstGeom prst="straightConnector1">
            <a:avLst/>
          </a:prstGeom>
          <a:ln w="12700">
            <a:solidFill>
              <a:srgbClr val="007dff"/>
            </a:solidFill>
            <a:round/>
            <a:tailEnd len="med" type="arrow" w="lg"/>
          </a:ln>
        </p:spPr>
      </p:cxnSp>
      <p:cxnSp>
        <p:nvCxnSpPr>
          <p:cNvPr id="497" name="Прямая со стрелкой 48"/>
          <p:cNvCxnSpPr>
            <a:stCxn id="490" idx="3"/>
            <a:endCxn id="492" idx="1"/>
          </p:cNvCxnSpPr>
          <p:nvPr/>
        </p:nvCxnSpPr>
        <p:spPr>
          <a:xfrm>
            <a:off x="6185520" y="2220840"/>
            <a:ext cx="123840" cy="360"/>
          </a:xfrm>
          <a:prstGeom prst="straightConnector1">
            <a:avLst/>
          </a:prstGeom>
          <a:ln w="12700">
            <a:solidFill>
              <a:srgbClr val="007dff"/>
            </a:solidFill>
            <a:round/>
            <a:tailEnd len="med" type="arrow" w="lg"/>
          </a:ln>
        </p:spPr>
      </p:cxnSp>
      <p:cxnSp>
        <p:nvCxnSpPr>
          <p:cNvPr id="498" name="Прямая со стрелкой 49"/>
          <p:cNvCxnSpPr>
            <a:stCxn id="492" idx="3"/>
            <a:endCxn id="494" idx="1"/>
          </p:cNvCxnSpPr>
          <p:nvPr/>
        </p:nvCxnSpPr>
        <p:spPr>
          <a:xfrm>
            <a:off x="9118440" y="2220840"/>
            <a:ext cx="124200" cy="360"/>
          </a:xfrm>
          <a:prstGeom prst="straightConnector1">
            <a:avLst/>
          </a:prstGeom>
          <a:ln w="12700">
            <a:solidFill>
              <a:srgbClr val="007dff"/>
            </a:solidFill>
            <a:round/>
            <a:tailEnd len="med" type="arrow" w="lg"/>
          </a:ln>
        </p:spPr>
      </p:cxnSp>
      <p:cxnSp>
        <p:nvCxnSpPr>
          <p:cNvPr id="499" name="Соединительная линия уступом 50"/>
          <p:cNvCxnSpPr>
            <a:stCxn id="494" idx="2"/>
            <a:endCxn id="500" idx="0"/>
          </p:cNvCxnSpPr>
          <p:nvPr/>
        </p:nvCxnSpPr>
        <p:spPr>
          <a:xfrm rot="5400000">
            <a:off x="5734080" y="-932760"/>
            <a:ext cx="944280" cy="8882280"/>
          </a:xfrm>
          <a:prstGeom prst="bentConnector3">
            <a:avLst>
              <a:gd name="adj1" fmla="val 50000"/>
            </a:avLst>
          </a:prstGeom>
          <a:ln w="12700">
            <a:solidFill>
              <a:srgbClr val="007dff"/>
            </a:solidFill>
            <a:round/>
            <a:tailEnd len="med" type="arrow" w="lg"/>
          </a:ln>
        </p:spPr>
      </p:cxnSp>
      <p:sp>
        <p:nvSpPr>
          <p:cNvPr id="500" name="Скругленный прямоугольник 17"/>
          <p:cNvSpPr/>
          <p:nvPr/>
        </p:nvSpPr>
        <p:spPr>
          <a:xfrm>
            <a:off x="360360" y="398016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Разработка визуализации прогнозов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  <a:p>
            <a:pPr algn="ctr" defTabSz="825480">
              <a:lnSpc>
                <a:spcPct val="100000"/>
              </a:lnSpc>
            </a:pP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TextBox 18"/>
          <p:cNvSpPr/>
          <p:nvPr/>
        </p:nvSpPr>
        <p:spPr>
          <a:xfrm>
            <a:off x="594000" y="518436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5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Скругленный прямоугольник 20"/>
          <p:cNvSpPr/>
          <p:nvPr/>
        </p:nvSpPr>
        <p:spPr>
          <a:xfrm>
            <a:off x="3376080" y="3980160"/>
            <a:ext cx="2809440" cy="163044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>
            <a:solidFill>
              <a:srgbClr val="007d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noAutofit/>
          </a:bodyPr>
          <a:p>
            <a:pPr algn="ctr" defTabSz="825480">
              <a:lnSpc>
                <a:spcPct val="100000"/>
              </a:lnSpc>
            </a:pPr>
            <a:r>
              <a:rPr b="1" lang="ru-RU" sz="1600" spc="-1" strike="noStrike">
                <a:solidFill>
                  <a:schemeClr val="accent6"/>
                </a:solidFill>
                <a:latin typeface="CoFo Sans"/>
                <a:ea typeface="CoFo Sans"/>
              </a:rPr>
              <a:t>Формирование готовой работы</a:t>
            </a:r>
            <a:endParaRPr b="0" lang="ru-R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TextBox 21"/>
          <p:cNvSpPr/>
          <p:nvPr/>
        </p:nvSpPr>
        <p:spPr>
          <a:xfrm>
            <a:off x="3538080" y="5211720"/>
            <a:ext cx="428760" cy="30492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825480">
              <a:lnSpc>
                <a:spcPct val="100000"/>
              </a:lnSpc>
              <a:tabLst>
                <a:tab algn="l" pos="0"/>
              </a:tabLst>
            </a:pPr>
            <a:r>
              <a:rPr b="0" lang="ru-RU" sz="2000" spc="-1" strike="noStrike">
                <a:solidFill>
                  <a:srgbClr val="007dff"/>
                </a:solidFill>
                <a:latin typeface="CoFo Sans Medium"/>
                <a:ea typeface="CoFo Sans Medium"/>
              </a:rPr>
              <a:t>6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04" name="Прямая со стрелкой 51"/>
          <p:cNvCxnSpPr>
            <a:stCxn id="500" idx="3"/>
            <a:endCxn id="502" idx="1"/>
          </p:cNvCxnSpPr>
          <p:nvPr/>
        </p:nvCxnSpPr>
        <p:spPr>
          <a:xfrm>
            <a:off x="3169800" y="4795200"/>
            <a:ext cx="206640" cy="360"/>
          </a:xfrm>
          <a:prstGeom prst="straightConnector1">
            <a:avLst/>
          </a:prstGeom>
          <a:ln w="12700">
            <a:solidFill>
              <a:srgbClr val="007dff"/>
            </a:solidFill>
            <a:round/>
            <a:tailEnd len="med" type="arrow" w="lg"/>
          </a:ln>
        </p:spPr>
      </p:cxnSp>
      <p:cxnSp>
        <p:nvCxnSpPr>
          <p:cNvPr id="505" name="Прямая со стрелкой 40"/>
          <p:cNvCxnSpPr>
            <a:stCxn id="502" idx="3"/>
            <a:endCxn id="485" idx="1"/>
          </p:cNvCxnSpPr>
          <p:nvPr/>
        </p:nvCxnSpPr>
        <p:spPr>
          <a:xfrm>
            <a:off x="6185520" y="4795200"/>
            <a:ext cx="3222000" cy="21960"/>
          </a:xfrm>
          <a:prstGeom prst="straightConnector1">
            <a:avLst/>
          </a:prstGeom>
          <a:ln w="25400">
            <a:solidFill>
              <a:srgbClr val="499efa"/>
            </a:solidFill>
            <a:round/>
            <a:tailEnd len="med" type="triangle" w="med"/>
          </a:ln>
        </p:spPr>
      </p:cxnSp>
    </p:spTree>
  </p:cSld>
  <p:transition spd="slow">
    <p:cover dir="l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Блок-схема: завершение 5"/>
          <p:cNvSpPr/>
          <p:nvPr/>
        </p:nvSpPr>
        <p:spPr>
          <a:xfrm>
            <a:off x="3898800" y="519480"/>
            <a:ext cx="4200840" cy="55980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600" spc="-1" strike="noStrike">
                <a:solidFill>
                  <a:srgbClr val="fefffe"/>
                </a:solidFill>
                <a:latin typeface="CoFo Sans"/>
                <a:ea typeface="CoFo Sans"/>
              </a:rPr>
              <a:t>Исходный График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07" name="" descr=""/>
          <p:cNvPicPr/>
          <p:nvPr/>
        </p:nvPicPr>
        <p:blipFill>
          <a:blip r:embed="rId1"/>
          <a:stretch/>
        </p:blipFill>
        <p:spPr>
          <a:xfrm>
            <a:off x="1080000" y="1440000"/>
            <a:ext cx="9779760" cy="4541040"/>
          </a:xfrm>
          <a:prstGeom prst="rect">
            <a:avLst/>
          </a:prstGeom>
          <a:ln w="0">
            <a:noFill/>
          </a:ln>
        </p:spPr>
      </p:pic>
    </p:spTree>
  </p:cSld>
  <p:transition spd="slow">
    <p:cover dir="l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Блок-схема: завершение 7"/>
          <p:cNvSpPr/>
          <p:nvPr/>
        </p:nvSpPr>
        <p:spPr>
          <a:xfrm>
            <a:off x="3995280" y="239760"/>
            <a:ext cx="4200840" cy="111996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600" spc="-1" strike="noStrike">
                <a:solidFill>
                  <a:srgbClr val="fefffe"/>
                </a:solidFill>
                <a:latin typeface="CoFo Sans"/>
                <a:ea typeface="CoFo Sans"/>
              </a:rPr>
              <a:t>Разложение на компоненты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09" name="" descr=""/>
          <p:cNvPicPr/>
          <p:nvPr/>
        </p:nvPicPr>
        <p:blipFill>
          <a:blip r:embed="rId1"/>
          <a:stretch/>
        </p:blipFill>
        <p:spPr>
          <a:xfrm>
            <a:off x="2780280" y="1756800"/>
            <a:ext cx="6631200" cy="4722840"/>
          </a:xfrm>
          <a:prstGeom prst="rect">
            <a:avLst/>
          </a:prstGeom>
          <a:ln w="0">
            <a:noFill/>
          </a:ln>
        </p:spPr>
      </p:pic>
    </p:spTree>
  </p:cSld>
  <p:transition spd="slow">
    <p:cover dir="l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" descr=""/>
          <p:cNvPicPr/>
          <p:nvPr/>
        </p:nvPicPr>
        <p:blipFill>
          <a:blip r:embed="rId1"/>
          <a:stretch/>
        </p:blipFill>
        <p:spPr>
          <a:xfrm>
            <a:off x="1616760" y="1980000"/>
            <a:ext cx="8958240" cy="3804480"/>
          </a:xfrm>
          <a:prstGeom prst="rect">
            <a:avLst/>
          </a:prstGeom>
          <a:ln w="0">
            <a:noFill/>
          </a:ln>
        </p:spPr>
      </p:pic>
      <p:sp>
        <p:nvSpPr>
          <p:cNvPr id="511" name="Блок-схема: завершение 6"/>
          <p:cNvSpPr/>
          <p:nvPr/>
        </p:nvSpPr>
        <p:spPr>
          <a:xfrm>
            <a:off x="3898800" y="239760"/>
            <a:ext cx="4200840" cy="1119960"/>
          </a:xfrm>
          <a:prstGeom prst="flowChartTerminator">
            <a:avLst/>
          </a:prstGeom>
          <a:solidFill>
            <a:srgbClr val="1485fc"/>
          </a:solidFill>
          <a:ln w="25400">
            <a:solidFill>
              <a:srgbClr val="1485f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38160" horzOverflow="overflow" lIns="0" rIns="0" tIns="0" bIns="0" anchor="ctr">
            <a:spAutoFit/>
          </a:bodyPr>
          <a:p>
            <a:pPr algn="ctr" defTabSz="825480">
              <a:lnSpc>
                <a:spcPct val="100000"/>
              </a:lnSpc>
              <a:tabLst>
                <a:tab algn="l" pos="0"/>
              </a:tabLst>
            </a:pPr>
            <a:r>
              <a:rPr b="1" lang="ru-RU" sz="2600" spc="-1" strike="noStrike">
                <a:solidFill>
                  <a:srgbClr val="fefffe"/>
                </a:solidFill>
                <a:latin typeface="CoFo Sans"/>
                <a:ea typeface="CoFo Sans"/>
              </a:rPr>
              <a:t>График до и после стационарности</a:t>
            </a:r>
            <a:endParaRPr b="0" lang="ru-RU" sz="2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cover dir="l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715680" y="622080"/>
            <a:ext cx="11301840" cy="646920"/>
          </a:xfrm>
          <a:prstGeom prst="rect">
            <a:avLst/>
          </a:prstGeom>
          <a:noFill/>
          <a:ln w="12600">
            <a:noFill/>
          </a:ln>
        </p:spPr>
        <p:txBody>
          <a:bodyPr lIns="0" rIns="0" tIns="0" bIns="0" anchor="t">
            <a:normAutofit/>
          </a:bodyPr>
          <a:p>
            <a:pPr indent="0" defTabSz="41292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Модель №1</a:t>
            </a:r>
            <a:r>
              <a:rPr b="1" lang="en-US" sz="2400" spc="-1" strike="noStrike">
                <a:solidFill>
                  <a:srgbClr val="000000"/>
                </a:solidFill>
                <a:latin typeface="CoFo Sans"/>
                <a:ea typeface="CoFo Sans Medium"/>
              </a:rPr>
              <a:t> Prophet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3" name="Рисунок 3" descr=""/>
          <p:cNvPicPr/>
          <p:nvPr/>
        </p:nvPicPr>
        <p:blipFill>
          <a:blip r:embed="rId1"/>
          <a:stretch/>
        </p:blipFill>
        <p:spPr>
          <a:xfrm>
            <a:off x="2880000" y="1980000"/>
            <a:ext cx="7723800" cy="3836520"/>
          </a:xfrm>
          <a:prstGeom prst="rect">
            <a:avLst/>
          </a:prstGeom>
          <a:ln w="0">
            <a:noFill/>
          </a:ln>
        </p:spPr>
      </p:pic>
      <p:sp>
        <p:nvSpPr>
          <p:cNvPr id="514" name=""/>
          <p:cNvSpPr txBox="1"/>
          <p:nvPr/>
        </p:nvSpPr>
        <p:spPr>
          <a:xfrm>
            <a:off x="540000" y="1980000"/>
            <a:ext cx="1800000" cy="36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RMSE — 20193.87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MAE — 20192.81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  <a:p>
            <a:r>
              <a:rPr b="1" lang="ru-RU" sz="2400" spc="-1" strike="noStrike">
                <a:solidFill>
                  <a:srgbClr val="000000"/>
                </a:solidFill>
                <a:latin typeface="CoFo Sans"/>
              </a:rPr>
              <a:t>MSE - 407792495.93</a:t>
            </a:r>
            <a:endParaRPr b="1" lang="ru-RU" sz="2400" spc="-1" strike="noStrike">
              <a:solidFill>
                <a:srgbClr val="000000"/>
              </a:solidFill>
              <a:latin typeface="CoFo Sans"/>
            </a:endParaRPr>
          </a:p>
        </p:txBody>
      </p:sp>
    </p:spTree>
  </p:cSld>
  <p:transition spd="slow">
    <p:cover dir="l"/>
  </p:transition>
</p:sld>
</file>

<file path=ppt/theme/theme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0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 pitchFamily="0" charset="1"/>
        <a:ea typeface="CoFo Sans" pitchFamily="0" charset="1"/>
        <a:cs typeface="CoFo Sans" pitchFamily="0" charset="1"/>
      </a:majorFont>
      <a:minorFont>
        <a:latin typeface="CoFo Sans" pitchFamily="0" charset="1"/>
        <a:ea typeface="CoFo Sans" pitchFamily="0" charset="1"/>
        <a:cs typeface="CoFo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561</TotalTime>
  <Application>LibreOffice/24.2.3.2$Linux_X86_64 LibreOffice_project/420$Build-2</Application>
  <AppVersion>15.0000</AppVersion>
  <Words>89</Words>
  <Paragraphs>33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2022-08-25T11:16:00Z</dcterms:created>
  <dc:creator>Рукавишникова Александра</dc:creator>
  <dc:description/>
  <dc:language>ru-RU</dc:language>
  <cp:lastModifiedBy/>
  <dcterms:modified xsi:type="dcterms:W3CDTF">2025-03-27T13:38:28Z</dcterms:modified>
  <cp:revision>955</cp:revision>
  <dc:subject/>
  <dc:title>Презентация для инвесторов ГК «Самолет»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  <property fmtid="{D5CDD505-2E9C-101B-9397-08002B2CF9AE}" pid="4" name="PresentationFormat">
    <vt:lpwstr>Широкоэкранный</vt:lpwstr>
  </property>
  <property fmtid="{D5CDD505-2E9C-101B-9397-08002B2CF9AE}" pid="5" name="Slides">
    <vt:i4>8</vt:i4>
  </property>
</Properties>
</file>